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2.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mpact" panose="020B0806030902050204" pitchFamily="34" charset="0"/>
      <p:regular r:id="rId12"/>
    </p:embeddedFont>
    <p:embeddedFont>
      <p:font typeface="Poppins" panose="00000500000000000000" pitchFamily="2" charset="0"/>
      <p:regular r:id="rId13"/>
    </p:embeddedFont>
    <p:embeddedFont>
      <p:font typeface="Poppins Bold" panose="00000800000000000000" charset="0"/>
      <p:regular r:id="rId14"/>
    </p:embeddedFont>
    <p:embeddedFont>
      <p:font typeface="Poppins Medium" panose="000006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9.png"/><Relationship Id="rId7"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9.png"/><Relationship Id="rId5"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1.jpeg"/><Relationship Id="rId5" Type="http://schemas.openxmlformats.org/officeDocument/2006/relationships/image" Target="../media/image9.png"/><Relationship Id="rId6"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9.png"/><Relationship Id="rId7"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4.jpeg"/><Relationship Id="rId5" Type="http://schemas.openxmlformats.org/officeDocument/2006/relationships/image" Target="../media/image9.png"/><Relationship Id="rId6" Type="http://schemas.openxmlformats.org/officeDocument/2006/relationships/image" Target="../media/image1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sv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image" Target="../media/image24.png"/><Relationship Id="rId7" Type="http://schemas.openxmlformats.org/officeDocument/2006/relationships/image" Target="../media/image25.svg"/><Relationship Id="rId8" Type="http://schemas.openxmlformats.org/officeDocument/2006/relationships/image" Target="../media/image26.png"/><Relationship Id="rId9" Type="http://schemas.openxmlformats.org/officeDocument/2006/relationships/image" Target="../media/image27.svg"/><Relationship Id="rId10" Type="http://schemas.openxmlformats.org/officeDocument/2006/relationships/image" Target="../media/image28.png"/><Relationship Id="rId11" Type="http://schemas.openxmlformats.org/officeDocument/2006/relationships/image" Target="../media/image29.svg"/><Relationship Id="rId12" Type="http://schemas.openxmlformats.org/officeDocument/2006/relationships/image" Target="../media/image30.jpeg"/><Relationship Id="rId13" Type="http://schemas.openxmlformats.org/officeDocument/2006/relationships/image" Target="../media/image31.pn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D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937035"/>
            <a:ext cx="16230600" cy="6834934"/>
            <a:chOff x="0" y="0"/>
            <a:chExt cx="29891650" cy="12587795"/>
          </a:xfrm>
        </p:grpSpPr>
        <p:sp>
          <p:nvSpPr>
            <p:cNvPr id="3" name="Freeform 3"/>
            <p:cNvSpPr/>
            <p:nvPr/>
          </p:nvSpPr>
          <p:spPr>
            <a:xfrm>
              <a:off x="0" y="0"/>
              <a:ext cx="29891651" cy="12587796"/>
            </a:xfrm>
            <a:custGeom>
              <a:avLst/>
              <a:gdLst/>
              <a:ahLst/>
              <a:cxnLst/>
              <a:rect l="l" t="t" r="r" b="b"/>
              <a:pathLst>
                <a:path w="29891651" h="12587796">
                  <a:moveTo>
                    <a:pt x="19923838" y="0"/>
                  </a:moveTo>
                  <a:lnTo>
                    <a:pt x="10264408" y="0"/>
                  </a:lnTo>
                  <a:cubicBezTo>
                    <a:pt x="10098433" y="0"/>
                    <a:pt x="9963883" y="134550"/>
                    <a:pt x="9963883" y="300525"/>
                  </a:cubicBezTo>
                  <a:lnTo>
                    <a:pt x="9963883" y="3895407"/>
                  </a:lnTo>
                  <a:cubicBezTo>
                    <a:pt x="9963883" y="4061382"/>
                    <a:pt x="9829333" y="4195932"/>
                    <a:pt x="9663358" y="4195932"/>
                  </a:cubicBezTo>
                  <a:lnTo>
                    <a:pt x="300525" y="4195932"/>
                  </a:lnTo>
                  <a:cubicBezTo>
                    <a:pt x="220821" y="4195932"/>
                    <a:pt x="144381" y="4227594"/>
                    <a:pt x="88022" y="4283954"/>
                  </a:cubicBezTo>
                  <a:cubicBezTo>
                    <a:pt x="31662" y="4340313"/>
                    <a:pt x="0" y="4416752"/>
                    <a:pt x="0" y="4496457"/>
                  </a:cubicBezTo>
                  <a:moveTo>
                    <a:pt x="0" y="8391864"/>
                  </a:moveTo>
                  <a:lnTo>
                    <a:pt x="0" y="12287271"/>
                  </a:lnTo>
                  <a:cubicBezTo>
                    <a:pt x="0" y="12453246"/>
                    <a:pt x="134550" y="12587796"/>
                    <a:pt x="300525" y="12587796"/>
                  </a:cubicBezTo>
                  <a:lnTo>
                    <a:pt x="9663358" y="12587796"/>
                  </a:lnTo>
                  <a:cubicBezTo>
                    <a:pt x="9743063" y="12587796"/>
                    <a:pt x="9819502" y="12556134"/>
                    <a:pt x="9875862" y="12499774"/>
                  </a:cubicBezTo>
                  <a:cubicBezTo>
                    <a:pt x="9932221" y="12443415"/>
                    <a:pt x="9963883" y="12366975"/>
                    <a:pt x="9963883" y="12287271"/>
                  </a:cubicBezTo>
                  <a:lnTo>
                    <a:pt x="9963883" y="8690734"/>
                  </a:lnTo>
                  <a:cubicBezTo>
                    <a:pt x="9963883" y="8611029"/>
                    <a:pt x="9995546" y="8534590"/>
                    <a:pt x="10051905" y="8478231"/>
                  </a:cubicBezTo>
                  <a:cubicBezTo>
                    <a:pt x="10108264" y="8421871"/>
                    <a:pt x="10184704" y="8390209"/>
                    <a:pt x="10264408" y="8390209"/>
                  </a:cubicBezTo>
                  <a:moveTo>
                    <a:pt x="19927767" y="8390209"/>
                  </a:moveTo>
                  <a:lnTo>
                    <a:pt x="29591127" y="8390209"/>
                  </a:lnTo>
                  <a:cubicBezTo>
                    <a:pt x="29670831" y="8390209"/>
                    <a:pt x="29747270" y="8358546"/>
                    <a:pt x="29803629" y="8302187"/>
                  </a:cubicBezTo>
                  <a:cubicBezTo>
                    <a:pt x="29859988" y="8245828"/>
                    <a:pt x="29891651" y="8169388"/>
                    <a:pt x="29891651" y="8089684"/>
                  </a:cubicBezTo>
                  <a:moveTo>
                    <a:pt x="29891651" y="4195932"/>
                  </a:moveTo>
                  <a:lnTo>
                    <a:pt x="29891651" y="300525"/>
                  </a:lnTo>
                  <a:cubicBezTo>
                    <a:pt x="29891651" y="220821"/>
                    <a:pt x="29859988" y="144381"/>
                    <a:pt x="29803629" y="88022"/>
                  </a:cubicBezTo>
                  <a:cubicBezTo>
                    <a:pt x="29747270" y="31662"/>
                    <a:pt x="29670831" y="0"/>
                    <a:pt x="29591127" y="0"/>
                  </a:cubicBezTo>
                  <a:close/>
                </a:path>
              </a:pathLst>
            </a:custGeom>
            <a:blipFill>
              <a:blip r:embed="rId2"/>
              <a:stretch>
                <a:fillRect t="-29105" b="-29105"/>
              </a:stretch>
            </a:blipFill>
          </p:spPr>
        </p:sp>
      </p:grpSp>
      <p:sp>
        <p:nvSpPr>
          <p:cNvPr id="4" name="Freeform 4"/>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755906" y="585984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83" y="8216368"/>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0" y="9747501"/>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C1F52F"/>
            </a:solidFill>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0" name="TextBox 10"/>
          <p:cNvSpPr txBox="1"/>
          <p:nvPr/>
        </p:nvSpPr>
        <p:spPr>
          <a:xfrm>
            <a:off x="1028700" y="1346485"/>
            <a:ext cx="11053756" cy="2958440"/>
          </a:xfrm>
          <a:prstGeom prst="rect">
            <a:avLst/>
          </a:prstGeom>
        </p:spPr>
        <p:txBody>
          <a:bodyPr lIns="0" tIns="0" rIns="0" bIns="0" rtlCol="0" anchor="t">
            <a:spAutoFit/>
          </a:bodyPr>
          <a:lstStyle/>
          <a:p>
            <a:pPr algn="l">
              <a:lnSpc>
                <a:spcPts val="21772"/>
              </a:lnSpc>
            </a:pPr>
            <a:r>
              <a:rPr lang="en-US" sz="15551">
                <a:solidFill>
                  <a:srgbClr val="FFFBF7"/>
                </a:solidFill>
                <a:latin typeface="Impact"/>
                <a:ea typeface="Impact"/>
                <a:cs typeface="Impact"/>
                <a:sym typeface="Impact"/>
              </a:rPr>
              <a:t>PITCH DECK</a:t>
            </a:r>
          </a:p>
        </p:txBody>
      </p:sp>
      <p:sp>
        <p:nvSpPr>
          <p:cNvPr id="11" name="TextBox 11"/>
          <p:cNvSpPr txBox="1"/>
          <p:nvPr/>
        </p:nvSpPr>
        <p:spPr>
          <a:xfrm>
            <a:off x="1028700" y="3541637"/>
            <a:ext cx="5288232" cy="433252"/>
          </a:xfrm>
          <a:prstGeom prst="rect">
            <a:avLst/>
          </a:prstGeom>
        </p:spPr>
        <p:txBody>
          <a:bodyPr lIns="0" tIns="0" rIns="0" bIns="0" rtlCol="0" anchor="t">
            <a:spAutoFit/>
          </a:bodyPr>
          <a:lstStyle/>
          <a:p>
            <a:pPr algn="l">
              <a:lnSpc>
                <a:spcPts val="3378"/>
              </a:lnSpc>
            </a:pPr>
            <a:r>
              <a:rPr lang="en-US" sz="2413" spc="275">
                <a:solidFill>
                  <a:srgbClr val="FFFBF7"/>
                </a:solidFill>
                <a:latin typeface="Poppins"/>
                <a:ea typeface="Poppins"/>
                <a:cs typeface="Poppins"/>
                <a:sym typeface="Poppins"/>
              </a:rPr>
              <a:t>Free Template Presentation</a:t>
            </a:r>
          </a:p>
        </p:txBody>
      </p:sp>
      <p:sp>
        <p:nvSpPr>
          <p:cNvPr id="12" name="TextBox 12"/>
          <p:cNvSpPr txBox="1"/>
          <p:nvPr/>
        </p:nvSpPr>
        <p:spPr>
          <a:xfrm>
            <a:off x="6966195" y="6770092"/>
            <a:ext cx="6954509"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FFFBF7"/>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3" name="TextBox 13"/>
          <p:cNvSpPr txBox="1"/>
          <p:nvPr/>
        </p:nvSpPr>
        <p:spPr>
          <a:xfrm>
            <a:off x="12941681" y="8955024"/>
            <a:ext cx="4317619" cy="303276"/>
          </a:xfrm>
          <a:prstGeom prst="rect">
            <a:avLst/>
          </a:prstGeom>
        </p:spPr>
        <p:txBody>
          <a:bodyPr lIns="0" tIns="0" rIns="0" bIns="0" rtlCol="0" anchor="t">
            <a:spAutoFit/>
          </a:bodyPr>
          <a:lstStyle/>
          <a:p>
            <a:pPr marL="0" lvl="1" indent="0" algn="r">
              <a:lnSpc>
                <a:spcPts val="2322"/>
              </a:lnSpc>
              <a:spcBef>
                <a:spcPct val="0"/>
              </a:spcBef>
            </a:pPr>
            <a:r>
              <a:rPr lang="en-US" sz="1800" b="1" spc="-98">
                <a:solidFill>
                  <a:srgbClr val="FFFBF7"/>
                </a:solidFill>
                <a:latin typeface="Poppins Medium"/>
                <a:ea typeface="Poppins Medium"/>
                <a:cs typeface="Poppins Medium"/>
                <a:sym typeface="Poppins Medium"/>
              </a:rPr>
              <a:t>WWW.REALLYGREATSITE.COM</a:t>
            </a:r>
          </a:p>
        </p:txBody>
      </p:sp>
      <p:sp>
        <p:nvSpPr>
          <p:cNvPr id="14" name="TextBox 1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FFFBF7"/>
                </a:solidFill>
                <a:latin typeface="Poppins Bold"/>
                <a:ea typeface="Poppins Bold"/>
                <a:cs typeface="Poppins Bold"/>
                <a:sym typeface="Poppins Bold"/>
              </a:rPr>
              <a:t>STUDIO SHODWE</a:t>
            </a:r>
          </a:p>
        </p:txBody>
      </p:sp>
      <p:sp>
        <p:nvSpPr>
          <p:cNvPr id="15" name="TextBox 1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HOME</a:t>
            </a:r>
          </a:p>
        </p:txBody>
      </p:sp>
      <p:sp>
        <p:nvSpPr>
          <p:cNvPr id="16" name="TextBox 1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SERVICE</a:t>
            </a:r>
          </a:p>
        </p:txBody>
      </p:sp>
      <p:sp>
        <p:nvSpPr>
          <p:cNvPr id="17" name="TextBox 1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ABOUT US</a:t>
            </a:r>
          </a:p>
        </p:txBody>
      </p:sp>
      <p:sp>
        <p:nvSpPr>
          <p:cNvPr id="18" name="TextBox 1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CONTACT US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998627"/>
            <a:ext cx="4118280" cy="3816757"/>
            <a:chOff x="0" y="0"/>
            <a:chExt cx="6851650" cy="6350000"/>
          </a:xfrm>
        </p:grpSpPr>
        <p:sp>
          <p:nvSpPr>
            <p:cNvPr id="4" name="Freeform 4"/>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4"/>
              <a:stretch>
                <a:fillRect l="-14696" r="-14696"/>
              </a:stretch>
            </a:blipFill>
          </p:spPr>
        </p:sp>
      </p:grpSp>
      <p:sp>
        <p:nvSpPr>
          <p:cNvPr id="5" name="TextBox 5"/>
          <p:cNvSpPr txBox="1"/>
          <p:nvPr/>
        </p:nvSpPr>
        <p:spPr>
          <a:xfrm>
            <a:off x="4786083" y="4045178"/>
            <a:ext cx="8715834" cy="2104132"/>
          </a:xfrm>
          <a:prstGeom prst="rect">
            <a:avLst/>
          </a:prstGeom>
        </p:spPr>
        <p:txBody>
          <a:bodyPr lIns="0" tIns="0" rIns="0" bIns="0" rtlCol="0" anchor="t">
            <a:spAutoFit/>
          </a:bodyPr>
          <a:lstStyle/>
          <a:p>
            <a:pPr algn="ctr">
              <a:lnSpc>
                <a:spcPts val="13477"/>
              </a:lnSpc>
            </a:pPr>
            <a:r>
              <a:rPr lang="en-US" sz="14492">
                <a:solidFill>
                  <a:srgbClr val="231318"/>
                </a:solidFill>
                <a:latin typeface="Impact"/>
                <a:ea typeface="Impact"/>
                <a:cs typeface="Impact"/>
                <a:sym typeface="Impact"/>
              </a:rPr>
              <a:t>THANK YOU</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6475656" y="5720134"/>
            <a:ext cx="5293227" cy="616938"/>
          </a:xfrm>
          <a:prstGeom prst="rect">
            <a:avLst/>
          </a:prstGeom>
        </p:spPr>
        <p:txBody>
          <a:bodyPr lIns="0" tIns="0" rIns="0" bIns="0" rtlCol="0" anchor="t">
            <a:spAutoFit/>
          </a:bodyPr>
          <a:lstStyle/>
          <a:p>
            <a:pPr marL="0" lvl="0" indent="0" algn="ctr">
              <a:lnSpc>
                <a:spcPts val="4888"/>
              </a:lnSpc>
              <a:spcBef>
                <a:spcPct val="0"/>
              </a:spcBef>
            </a:pPr>
            <a:r>
              <a:rPr lang="en-US" sz="3491">
                <a:solidFill>
                  <a:srgbClr val="231318"/>
                </a:solidFill>
                <a:latin typeface="Poppins"/>
                <a:ea typeface="Poppins"/>
                <a:cs typeface="Poppins"/>
                <a:sym typeface="Poppins"/>
              </a:rPr>
              <a:t>FOR YOUR ATTENTION</a:t>
            </a:r>
          </a:p>
        </p:txBody>
      </p:sp>
      <p:grpSp>
        <p:nvGrpSpPr>
          <p:cNvPr id="12" name="Group 12"/>
          <p:cNvGrpSpPr/>
          <p:nvPr/>
        </p:nvGrpSpPr>
        <p:grpSpPr>
          <a:xfrm>
            <a:off x="13167272" y="5441543"/>
            <a:ext cx="4118280" cy="3816757"/>
            <a:chOff x="0" y="0"/>
            <a:chExt cx="6851650" cy="6350000"/>
          </a:xfrm>
        </p:grpSpPr>
        <p:sp>
          <p:nvSpPr>
            <p:cNvPr id="13" name="Freeform 13"/>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5"/>
              <a:stretch>
                <a:fillRect l="-19552" r="-19552"/>
              </a:stretch>
            </a:blipFill>
          </p:spPr>
        </p:sp>
      </p:grpSp>
      <p:grpSp>
        <p:nvGrpSpPr>
          <p:cNvPr id="14" name="Group 14"/>
          <p:cNvGrpSpPr/>
          <p:nvPr/>
        </p:nvGrpSpPr>
        <p:grpSpPr>
          <a:xfrm>
            <a:off x="-21731" y="9867900"/>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7" name="Freeform 17"/>
          <p:cNvSpPr/>
          <p:nvPr/>
        </p:nvSpPr>
        <p:spPr>
          <a:xfrm>
            <a:off x="14755906" y="270635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flipH="1">
            <a:off x="-350672" y="7605215"/>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587726" y="807713"/>
            <a:ext cx="8671574" cy="8671574"/>
            <a:chOff x="0" y="0"/>
            <a:chExt cx="6350000" cy="6350000"/>
          </a:xfrm>
        </p:grpSpPr>
        <p:sp>
          <p:nvSpPr>
            <p:cNvPr id="4" name="Freeform 4"/>
            <p:cNvSpPr/>
            <p:nvPr/>
          </p:nvSpPr>
          <p:spPr>
            <a:xfrm>
              <a:off x="0" y="1104900"/>
              <a:ext cx="6350000" cy="4140200"/>
            </a:xfrm>
            <a:custGeom>
              <a:avLst/>
              <a:gdLst/>
              <a:ahLst/>
              <a:cxnLst/>
              <a:rect l="l" t="t" r="r" b="b"/>
              <a:pathLst>
                <a:path w="6350000" h="4140200">
                  <a:moveTo>
                    <a:pt x="5300345" y="2070100"/>
                  </a:moveTo>
                  <a:lnTo>
                    <a:pt x="6350000" y="2584450"/>
                  </a:lnTo>
                  <a:lnTo>
                    <a:pt x="3175000" y="4140200"/>
                  </a:lnTo>
                  <a:lnTo>
                    <a:pt x="0" y="2584450"/>
                  </a:lnTo>
                  <a:lnTo>
                    <a:pt x="1049655" y="2070100"/>
                  </a:lnTo>
                  <a:lnTo>
                    <a:pt x="0" y="1555750"/>
                  </a:lnTo>
                  <a:lnTo>
                    <a:pt x="3175000" y="0"/>
                  </a:lnTo>
                  <a:lnTo>
                    <a:pt x="6350000" y="1555750"/>
                  </a:lnTo>
                  <a:lnTo>
                    <a:pt x="5300345" y="2070100"/>
                  </a:lnTo>
                  <a:close/>
                </a:path>
              </a:pathLst>
            </a:custGeom>
            <a:blipFill>
              <a:blip r:embed="rId4"/>
              <a:stretch>
                <a:fillRect t="-51161" b="-78612"/>
              </a:stretch>
            </a:blipFill>
          </p:spPr>
        </p:sp>
      </p:grpSp>
      <p:sp>
        <p:nvSpPr>
          <p:cNvPr id="5" name="TextBox 5"/>
          <p:cNvSpPr txBox="1"/>
          <p:nvPr/>
        </p:nvSpPr>
        <p:spPr>
          <a:xfrm>
            <a:off x="1028700" y="2553462"/>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INTRODUCTION</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1028700" y="4229862"/>
            <a:ext cx="6784129" cy="3160776"/>
          </a:xfrm>
          <a:prstGeom prst="rect">
            <a:avLst/>
          </a:prstGeom>
        </p:spPr>
        <p:txBody>
          <a:bodyPr lIns="0" tIns="0" rIns="0" bIns="0" rtlCol="0" anchor="t">
            <a:spAutoFit/>
          </a:bodyPr>
          <a:lstStyle/>
          <a:p>
            <a:pPr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a:p>
            <a:pPr algn="just">
              <a:lnSpc>
                <a:spcPts val="2322"/>
              </a:lnSpc>
              <a:spcBef>
                <a:spcPct val="0"/>
              </a:spcBef>
            </a:pPr>
            <a:endParaRPr lang="en-US" sz="1800" b="1" u="none" strike="noStrike" spc="-98">
              <a:solidFill>
                <a:srgbClr val="231318"/>
              </a:solidFill>
              <a:latin typeface="Poppins Medium"/>
              <a:ea typeface="Poppins Medium"/>
              <a:cs typeface="Poppins Medium"/>
              <a:sym typeface="Poppins Medium"/>
            </a:endParaRPr>
          </a:p>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id="12" name="Freeform 12"/>
          <p:cNvSpPr/>
          <p:nvPr/>
        </p:nvSpPr>
        <p:spPr>
          <a:xfrm>
            <a:off x="14755906" y="80147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350672" y="7780277"/>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0" y="9869812"/>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1028700" y="4073265"/>
            <a:ext cx="5106309" cy="3945764"/>
            <a:chOff x="0" y="0"/>
            <a:chExt cx="1344872" cy="1039213"/>
          </a:xfrm>
        </p:grpSpPr>
        <p:sp>
          <p:nvSpPr>
            <p:cNvPr id="4" name="Freeform 4"/>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FFFBF7"/>
            </a:solidFill>
          </p:spPr>
        </p:sp>
        <p:sp>
          <p:nvSpPr>
            <p:cNvPr id="5" name="TextBox 5"/>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6" name="TextBox 6"/>
          <p:cNvSpPr txBox="1"/>
          <p:nvPr/>
        </p:nvSpPr>
        <p:spPr>
          <a:xfrm>
            <a:off x="5514719" y="1885950"/>
            <a:ext cx="7258562" cy="1714500"/>
          </a:xfrm>
          <a:prstGeom prst="rect">
            <a:avLst/>
          </a:prstGeom>
        </p:spPr>
        <p:txBody>
          <a:bodyPr lIns="0" tIns="0" rIns="0" bIns="0" rtlCol="0" anchor="t">
            <a:spAutoFit/>
          </a:bodyPr>
          <a:lstStyle/>
          <a:p>
            <a:pPr algn="ctr">
              <a:lnSpc>
                <a:spcPts val="12599"/>
              </a:lnSpc>
            </a:pPr>
            <a:r>
              <a:rPr lang="en-US" sz="9000">
                <a:solidFill>
                  <a:srgbClr val="231318"/>
                </a:solidFill>
                <a:latin typeface="Impact"/>
                <a:ea typeface="Impact"/>
                <a:cs typeface="Impact"/>
                <a:sym typeface="Impact"/>
              </a:rPr>
              <a:t>PROBLEM</a:t>
            </a:r>
          </a:p>
        </p:txBody>
      </p:sp>
      <p:sp>
        <p:nvSpPr>
          <p:cNvPr id="7" name="TextBox 7"/>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8" name="TextBox 8"/>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9" name="TextBox 9"/>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0" name="TextBox 10"/>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1" name="TextBox 11"/>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grpSp>
        <p:nvGrpSpPr>
          <p:cNvPr id="12" name="Group 12"/>
          <p:cNvGrpSpPr/>
          <p:nvPr/>
        </p:nvGrpSpPr>
        <p:grpSpPr>
          <a:xfrm>
            <a:off x="11771299" y="4073265"/>
            <a:ext cx="5106309" cy="3945764"/>
            <a:chOff x="0" y="0"/>
            <a:chExt cx="1344872" cy="1039213"/>
          </a:xfrm>
        </p:grpSpPr>
        <p:sp>
          <p:nvSpPr>
            <p:cNvPr id="13" name="Freeform 13"/>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44242D"/>
            </a:solidFill>
          </p:spPr>
        </p:sp>
        <p:sp>
          <p:nvSpPr>
            <p:cNvPr id="14" name="TextBox 14"/>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18" name="TextBox 18"/>
          <p:cNvSpPr txBox="1"/>
          <p:nvPr/>
        </p:nvSpPr>
        <p:spPr>
          <a:xfrm>
            <a:off x="1393548" y="5637859"/>
            <a:ext cx="4298679" cy="294953"/>
          </a:xfrm>
          <a:prstGeom prst="rect">
            <a:avLst/>
          </a:prstGeom>
        </p:spPr>
        <p:txBody>
          <a:bodyPr lIns="0" tIns="0" rIns="0" bIns="0" rtlCol="0" anchor="t">
            <a:spAutoFit/>
          </a:bodyPr>
          <a:lstStyle/>
          <a:p>
            <a:r>
              <a:rPr sz="2000">
                <a:solidFill>
                  <a:srgbClr val="231318"/>
                </a:solidFill>
                <a:latin typeface="Calibri"/>
              </a:rPr>
              <a:t>Startup founders struggle with accessing accurate, up-to-date VC contact information.</a:t>
            </a:r>
          </a:p>
        </p:txBody>
      </p:sp>
      <p:sp>
        <p:nvSpPr>
          <p:cNvPr id="19" name="TextBox 19"/>
          <p:cNvSpPr txBox="1"/>
          <p:nvPr/>
        </p:nvSpPr>
        <p:spPr>
          <a:xfrm>
            <a:off x="1143000" y="4502187"/>
            <a:ext cx="4876800" cy="479490"/>
          </a:xfrm>
          <a:prstGeom prst="rect">
            <a:avLst/>
          </a:prstGeom>
        </p:spPr>
        <p:txBody>
          <a:bodyPr wrap="square" lIns="0" tIns="0" rIns="0" bIns="0" rtlCol="0" anchor="t">
            <a:spAutoFit/>
          </a:bodyPr>
          <a:lstStyle/>
          <a:p>
            <a:r>
              <a:rPr sz="3200">
                <a:solidFill>
                  <a:srgbClr val="231318"/>
                </a:solidFill>
                <a:latin typeface="Verdana"/>
              </a:rPr>
              <a:t>Outdated Investor Databases</a:t>
            </a:r>
          </a:p>
        </p:txBody>
      </p:sp>
      <p:sp>
        <p:nvSpPr>
          <p:cNvPr id="20" name="TextBox 20"/>
          <p:cNvSpPr txBox="1"/>
          <p:nvPr/>
        </p:nvSpPr>
        <p:spPr>
          <a:xfrm>
            <a:off x="12175113" y="5637859"/>
            <a:ext cx="4298679" cy="294953"/>
          </a:xfrm>
          <a:prstGeom prst="rect">
            <a:avLst/>
          </a:prstGeom>
        </p:spPr>
        <p:txBody>
          <a:bodyPr lIns="0" tIns="0" rIns="0" bIns="0" rtlCol="0" anchor="t">
            <a:spAutoFit/>
          </a:bodyPr>
          <a:lstStyle/>
          <a:p>
            <a:r>
              <a:rPr sz="2000">
                <a:solidFill>
                  <a:srgbClr val="FFFBF7"/>
                </a:solidFill>
                <a:latin typeface="Calibri"/>
              </a:rPr>
              <a:t>Finding relevant investors and avoiding spam consumes significant founder time and resources.</a:t>
            </a:r>
          </a:p>
        </p:txBody>
      </p:sp>
      <p:sp>
        <p:nvSpPr>
          <p:cNvPr id="21" name="TextBox 21"/>
          <p:cNvSpPr txBox="1"/>
          <p:nvPr/>
        </p:nvSpPr>
        <p:spPr>
          <a:xfrm>
            <a:off x="11771299" y="4502187"/>
            <a:ext cx="4991555" cy="479490"/>
          </a:xfrm>
          <a:prstGeom prst="rect">
            <a:avLst/>
          </a:prstGeom>
        </p:spPr>
        <p:txBody>
          <a:bodyPr wrap="square" lIns="0" tIns="0" rIns="0" bIns="0" rtlCol="0" anchor="t">
            <a:spAutoFit/>
          </a:bodyPr>
          <a:lstStyle/>
          <a:p>
            <a:r>
              <a:rPr sz="3200">
                <a:solidFill>
                  <a:srgbClr val="FFFBF7"/>
                </a:solidFill>
                <a:latin typeface="Verdana"/>
              </a:rPr>
              <a:t>Spam and Inefficient Outreach</a:t>
            </a:r>
          </a:p>
        </p:txBody>
      </p:sp>
      <p:grpSp>
        <p:nvGrpSpPr>
          <p:cNvPr id="24" name="Group 24"/>
          <p:cNvGrpSpPr/>
          <p:nvPr/>
        </p:nvGrpSpPr>
        <p:grpSpPr>
          <a:xfrm>
            <a:off x="0" y="9934934"/>
            <a:ext cx="18288000" cy="3086100"/>
            <a:chOff x="0" y="0"/>
            <a:chExt cx="4816593" cy="812800"/>
          </a:xfrm>
        </p:grpSpPr>
        <p:sp>
          <p:nvSpPr>
            <p:cNvPr id="25" name="Freeform 2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6" name="TextBox 2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7" name="Freeform 27"/>
          <p:cNvSpPr/>
          <p:nvPr/>
        </p:nvSpPr>
        <p:spPr>
          <a:xfrm>
            <a:off x="14755906" y="194392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28" name="Freeform 28"/>
          <p:cNvSpPr/>
          <p:nvPr/>
        </p:nvSpPr>
        <p:spPr>
          <a:xfrm flipH="1">
            <a:off x="-350672" y="835519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457200" y="3319887"/>
            <a:ext cx="4495800" cy="2865267"/>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8" y="6185155"/>
            <a:ext cx="4711911" cy="2865266"/>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10366164" y="1934803"/>
            <a:ext cx="6893136" cy="6618873"/>
            <a:chOff x="0" y="0"/>
            <a:chExt cx="17442253" cy="16748264"/>
          </a:xfrm>
        </p:grpSpPr>
        <p:sp>
          <p:nvSpPr>
            <p:cNvPr id="10" name="Freeform 10"/>
            <p:cNvSpPr/>
            <p:nvPr/>
          </p:nvSpPr>
          <p:spPr>
            <a:xfrm>
              <a:off x="0" y="0"/>
              <a:ext cx="17442252" cy="16748265"/>
            </a:xfrm>
            <a:custGeom>
              <a:avLst/>
              <a:gdLst/>
              <a:ahLst/>
              <a:cxnLst/>
              <a:rect l="l" t="t" r="r" b="b"/>
              <a:pathLst>
                <a:path w="17442252" h="16748265">
                  <a:moveTo>
                    <a:pt x="10484173" y="0"/>
                  </a:moveTo>
                  <a:lnTo>
                    <a:pt x="17442252" y="0"/>
                  </a:lnTo>
                  <a:lnTo>
                    <a:pt x="17442252" y="16748265"/>
                  </a:lnTo>
                  <a:lnTo>
                    <a:pt x="0" y="16748265"/>
                  </a:lnTo>
                  <a:lnTo>
                    <a:pt x="0" y="8389353"/>
                  </a:lnTo>
                  <a:cubicBezTo>
                    <a:pt x="0" y="3755661"/>
                    <a:pt x="4693450" y="0"/>
                    <a:pt x="10484173" y="0"/>
                  </a:cubicBezTo>
                  <a:close/>
                </a:path>
              </a:pathLst>
            </a:custGeom>
            <a:blipFill>
              <a:blip r:embed="rId4"/>
              <a:stretch>
                <a:fillRect l="-22060" r="-22060"/>
              </a:stretch>
            </a:blipFill>
          </p:spPr>
        </p:sp>
      </p:grpSp>
      <p:sp>
        <p:nvSpPr>
          <p:cNvPr id="11" name="TextBox 11"/>
          <p:cNvSpPr txBox="1"/>
          <p:nvPr/>
        </p:nvSpPr>
        <p:spPr>
          <a:xfrm>
            <a:off x="1028700" y="1705077"/>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OUR SOLUTION</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8" name="TextBox 18"/>
          <p:cNvSpPr txBox="1"/>
          <p:nvPr/>
        </p:nvSpPr>
        <p:spPr>
          <a:xfrm>
            <a:off x="814270" y="3676056"/>
            <a:ext cx="3551124" cy="285847"/>
          </a:xfrm>
          <a:prstGeom prst="rect">
            <a:avLst/>
          </a:prstGeom>
        </p:spPr>
        <p:txBody>
          <a:bodyPr wrap="square" lIns="0" tIns="0" rIns="0" bIns="0" rtlCol="0" anchor="t">
            <a:spAutoFit/>
          </a:bodyPr>
          <a:lstStyle/>
          <a:p>
            <a:r>
              <a:rPr sz="1800">
                <a:solidFill>
                  <a:srgbClr val="231318"/>
                </a:solidFill>
                <a:latin typeface="Verdana"/>
              </a:rPr>
              <a:t>AI-Powered Investor Search</a:t>
            </a:r>
          </a:p>
        </p:txBody>
      </p:sp>
      <p:sp>
        <p:nvSpPr>
          <p:cNvPr id="19" name="TextBox 19"/>
          <p:cNvSpPr txBox="1"/>
          <p:nvPr/>
        </p:nvSpPr>
        <p:spPr>
          <a:xfrm>
            <a:off x="814270" y="4409374"/>
            <a:ext cx="3704546" cy="243656"/>
          </a:xfrm>
          <a:prstGeom prst="rect">
            <a:avLst/>
          </a:prstGeom>
        </p:spPr>
        <p:txBody>
          <a:bodyPr wrap="square" lIns="0" tIns="0" rIns="0" bIns="0" rtlCol="0" anchor="t">
            <a:spAutoFit/>
          </a:bodyPr>
          <a:lstStyle/>
          <a:p>
            <a:r>
              <a:rPr sz="1600">
                <a:solidFill>
                  <a:srgbClr val="231318"/>
                </a:solidFill>
                <a:latin typeface="Calibri"/>
              </a:rPr>
              <a:t>An AI engine provides a curated list of relevant investors based on startup details.</a:t>
            </a:r>
          </a:p>
        </p:txBody>
      </p:sp>
      <p:sp>
        <p:nvSpPr>
          <p:cNvPr id="20" name="TextBox 20"/>
          <p:cNvSpPr txBox="1"/>
          <p:nvPr/>
        </p:nvSpPr>
        <p:spPr>
          <a:xfrm>
            <a:off x="5627358" y="6541323"/>
            <a:ext cx="3721825" cy="285847"/>
          </a:xfrm>
          <a:prstGeom prst="rect">
            <a:avLst/>
          </a:prstGeom>
        </p:spPr>
        <p:txBody>
          <a:bodyPr wrap="square" lIns="0" tIns="0" rIns="0" bIns="0" rtlCol="0" anchor="t">
            <a:spAutoFit/>
          </a:bodyPr>
          <a:lstStyle/>
          <a:p>
            <a:r>
              <a:rPr sz="1800">
                <a:solidFill>
                  <a:srgbClr val="231318"/>
                </a:solidFill>
                <a:latin typeface="Verdana"/>
              </a:rPr>
              <a:t>AI-Generated Pitch Decks</a:t>
            </a:r>
          </a:p>
        </p:txBody>
      </p:sp>
      <p:sp>
        <p:nvSpPr>
          <p:cNvPr id="21" name="TextBox 21"/>
          <p:cNvSpPr txBox="1"/>
          <p:nvPr/>
        </p:nvSpPr>
        <p:spPr>
          <a:xfrm>
            <a:off x="5627358" y="7308507"/>
            <a:ext cx="3882622" cy="243656"/>
          </a:xfrm>
          <a:prstGeom prst="rect">
            <a:avLst/>
          </a:prstGeom>
        </p:spPr>
        <p:txBody>
          <a:bodyPr wrap="square" lIns="0" tIns="0" rIns="0" bIns="0" rtlCol="0" anchor="t">
            <a:spAutoFit/>
          </a:bodyPr>
          <a:lstStyle/>
          <a:p>
            <a:r>
              <a:rPr sz="1600">
                <a:solidFill>
                  <a:srgbClr val="231318"/>
                </a:solidFill>
                <a:latin typeface="Calibri"/>
              </a:rPr>
              <a:t>AI assists in creating compelling and professional pitch decks, saving founders time and effort.</a:t>
            </a:r>
          </a:p>
        </p:txBody>
      </p:sp>
      <p:grpSp>
        <p:nvGrpSpPr>
          <p:cNvPr id="22" name="Group 22"/>
          <p:cNvGrpSpPr/>
          <p:nvPr/>
        </p:nvGrpSpPr>
        <p:grpSpPr>
          <a:xfrm>
            <a:off x="0" y="9886002"/>
            <a:ext cx="18288000" cy="3086100"/>
            <a:chOff x="0" y="0"/>
            <a:chExt cx="4816593" cy="812800"/>
          </a:xfrm>
        </p:grpSpPr>
        <p:sp>
          <p:nvSpPr>
            <p:cNvPr id="23" name="Freeform 2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4" name="TextBox 24"/>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5" name="Freeform 25"/>
          <p:cNvSpPr/>
          <p:nvPr/>
        </p:nvSpPr>
        <p:spPr>
          <a:xfrm>
            <a:off x="15081495" y="815940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1028700" y="6326206"/>
            <a:ext cx="4057650" cy="2368520"/>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9" y="6326206"/>
            <a:ext cx="4057650" cy="2368520"/>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8960061" y="3690986"/>
            <a:ext cx="4057650" cy="2368520"/>
            <a:chOff x="0" y="0"/>
            <a:chExt cx="1068681" cy="623808"/>
          </a:xfrm>
        </p:grpSpPr>
        <p:sp>
          <p:nvSpPr>
            <p:cNvPr id="10" name="Freeform 10"/>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1" name="TextBox 11"/>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2" name="Group 12"/>
          <p:cNvGrpSpPr/>
          <p:nvPr/>
        </p:nvGrpSpPr>
        <p:grpSpPr>
          <a:xfrm>
            <a:off x="13201650" y="3690986"/>
            <a:ext cx="4057650" cy="2368520"/>
            <a:chOff x="0" y="0"/>
            <a:chExt cx="1068681" cy="623808"/>
          </a:xfrm>
        </p:grpSpPr>
        <p:sp>
          <p:nvSpPr>
            <p:cNvPr id="13" name="Freeform 13"/>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4" name="TextBox 14"/>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5" name="Group 15"/>
          <p:cNvGrpSpPr/>
          <p:nvPr/>
        </p:nvGrpSpPr>
        <p:grpSpPr>
          <a:xfrm>
            <a:off x="1028700" y="3690986"/>
            <a:ext cx="7750386" cy="2368520"/>
            <a:chOff x="0" y="0"/>
            <a:chExt cx="2003074" cy="612140"/>
          </a:xfrm>
        </p:grpSpPr>
        <p:sp>
          <p:nvSpPr>
            <p:cNvPr id="16" name="Freeform 16"/>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4"/>
              <a:stretch>
                <a:fillRect t="-59006" b="-59006"/>
              </a:stretch>
            </a:blipFill>
          </p:spPr>
        </p:sp>
      </p:grpSp>
      <p:grpSp>
        <p:nvGrpSpPr>
          <p:cNvPr id="17" name="Group 17"/>
          <p:cNvGrpSpPr/>
          <p:nvPr/>
        </p:nvGrpSpPr>
        <p:grpSpPr>
          <a:xfrm>
            <a:off x="9508914" y="6326206"/>
            <a:ext cx="7750386" cy="2368520"/>
            <a:chOff x="0" y="0"/>
            <a:chExt cx="2003074" cy="612140"/>
          </a:xfrm>
        </p:grpSpPr>
        <p:sp>
          <p:nvSpPr>
            <p:cNvPr id="18" name="Freeform 18"/>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5"/>
              <a:stretch>
                <a:fillRect t="-59006" b="-59006"/>
              </a:stretch>
            </a:blipFill>
          </p:spPr>
        </p:sp>
      </p:grpSp>
      <p:sp>
        <p:nvSpPr>
          <p:cNvPr id="19" name="TextBox 19"/>
          <p:cNvSpPr txBox="1"/>
          <p:nvPr/>
        </p:nvSpPr>
        <p:spPr>
          <a:xfrm>
            <a:off x="4076491" y="1739607"/>
            <a:ext cx="10683211" cy="1467325"/>
          </a:xfrm>
          <a:prstGeom prst="rect">
            <a:avLst/>
          </a:prstGeom>
        </p:spPr>
        <p:txBody>
          <a:bodyPr wrap="square" lIns="0" tIns="0" rIns="0" bIns="0" rtlCol="0" anchor="t">
            <a:spAutoFit/>
          </a:bodyPr>
          <a:lstStyle/>
          <a:p>
            <a:pPr algn="ctr">
              <a:lnSpc>
                <a:spcPts val="12599"/>
              </a:lnSpc>
            </a:pPr>
            <a:r>
              <a:rPr lang="en-US" sz="9000" dirty="0">
                <a:solidFill>
                  <a:srgbClr val="231318"/>
                </a:solidFill>
                <a:latin typeface="Impact"/>
                <a:ea typeface="Impact"/>
                <a:cs typeface="Impact"/>
                <a:sym typeface="Impact"/>
              </a:rPr>
              <a:t>MARKET </a:t>
            </a:r>
            <a:r>
              <a:rPr lang="en-US" sz="9600" dirty="0">
                <a:solidFill>
                  <a:srgbClr val="231318"/>
                </a:solidFill>
                <a:latin typeface="Impact"/>
                <a:ea typeface="Impact"/>
                <a:cs typeface="Impact"/>
                <a:sym typeface="Impact"/>
              </a:rPr>
              <a:t>OPPORTUNITY</a:t>
            </a:r>
            <a:endParaRPr lang="en-US" sz="9000" dirty="0">
              <a:solidFill>
                <a:srgbClr val="231318"/>
              </a:solidFill>
              <a:latin typeface="Impact"/>
              <a:ea typeface="Impact"/>
              <a:cs typeface="Impact"/>
              <a:sym typeface="Impact"/>
            </a:endParaRPr>
          </a:p>
        </p:txBody>
      </p:sp>
      <p:sp>
        <p:nvSpPr>
          <p:cNvPr id="20" name="TextBox 2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21" name="TextBox 2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22" name="TextBox 2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23" name="TextBox 2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24" name="TextBox 2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5" name="TextBox 25"/>
          <p:cNvSpPr txBox="1"/>
          <p:nvPr/>
        </p:nvSpPr>
        <p:spPr>
          <a:xfrm>
            <a:off x="1143000" y="6682373"/>
            <a:ext cx="3809999" cy="285847"/>
          </a:xfrm>
          <a:prstGeom prst="rect">
            <a:avLst/>
          </a:prstGeom>
        </p:spPr>
        <p:txBody>
          <a:bodyPr wrap="square" lIns="0" tIns="0" rIns="0" bIns="0" rtlCol="0" anchor="t">
            <a:spAutoFit/>
          </a:bodyPr>
          <a:lstStyle/>
          <a:p>
            <a:r>
              <a:rPr sz="1800">
                <a:solidFill>
                  <a:srgbClr val="231318"/>
                </a:solidFill>
                <a:latin typeface="Verdana"/>
              </a:rPr>
              <a:t>Premium Pricing Model</a:t>
            </a:r>
          </a:p>
        </p:txBody>
      </p:sp>
      <p:sp>
        <p:nvSpPr>
          <p:cNvPr id="26" name="TextBox 26"/>
          <p:cNvSpPr txBox="1"/>
          <p:nvPr/>
        </p:nvSpPr>
        <p:spPr>
          <a:xfrm>
            <a:off x="1216040" y="7247410"/>
            <a:ext cx="3343510" cy="243656"/>
          </a:xfrm>
          <a:prstGeom prst="rect">
            <a:avLst/>
          </a:prstGeom>
        </p:spPr>
        <p:txBody>
          <a:bodyPr lIns="0" tIns="0" rIns="0" bIns="0" rtlCol="0" anchor="t">
            <a:spAutoFit/>
          </a:bodyPr>
          <a:lstStyle/>
          <a:p>
            <a:r>
              <a:rPr sz="1600">
                <a:solidFill>
                  <a:srgbClr val="231318"/>
                </a:solidFill>
                <a:latin typeface="Calibri"/>
              </a:rPr>
              <a:t>A subscription-based model allows for recurring revenue and the provision of premium features to paying users.</a:t>
            </a:r>
          </a:p>
        </p:txBody>
      </p:sp>
      <p:sp>
        <p:nvSpPr>
          <p:cNvPr id="27" name="TextBox 27"/>
          <p:cNvSpPr txBox="1"/>
          <p:nvPr/>
        </p:nvSpPr>
        <p:spPr>
          <a:xfrm>
            <a:off x="5410200" y="6682373"/>
            <a:ext cx="3733800" cy="285847"/>
          </a:xfrm>
          <a:prstGeom prst="rect">
            <a:avLst/>
          </a:prstGeom>
        </p:spPr>
        <p:txBody>
          <a:bodyPr wrap="square" lIns="0" tIns="0" rIns="0" bIns="0" rtlCol="0" anchor="t">
            <a:spAutoFit/>
          </a:bodyPr>
          <a:lstStyle/>
          <a:p>
            <a:r>
              <a:rPr sz="1800">
                <a:solidFill>
                  <a:srgbClr val="231318"/>
                </a:solidFill>
                <a:latin typeface="Verdana"/>
              </a:rPr>
              <a:t>Expanding Features</a:t>
            </a:r>
          </a:p>
        </p:txBody>
      </p:sp>
      <p:sp>
        <p:nvSpPr>
          <p:cNvPr id="28" name="TextBox 28"/>
          <p:cNvSpPr txBox="1"/>
          <p:nvPr/>
        </p:nvSpPr>
        <p:spPr>
          <a:xfrm>
            <a:off x="5435576" y="7266810"/>
            <a:ext cx="3343510" cy="243656"/>
          </a:xfrm>
          <a:prstGeom prst="rect">
            <a:avLst/>
          </a:prstGeom>
        </p:spPr>
        <p:txBody>
          <a:bodyPr lIns="0" tIns="0" rIns="0" bIns="0" rtlCol="0" anchor="t">
            <a:spAutoFit/>
          </a:bodyPr>
          <a:lstStyle/>
          <a:p>
            <a:r>
              <a:rPr sz="1600">
                <a:solidFill>
                  <a:srgbClr val="231318"/>
                </a:solidFill>
                <a:latin typeface="Calibri"/>
              </a:rPr>
              <a:t>Future iterations can include investor relationship management (IRM) tools, further increasing platform value and user retention.</a:t>
            </a:r>
          </a:p>
        </p:txBody>
      </p:sp>
      <p:sp>
        <p:nvSpPr>
          <p:cNvPr id="29" name="TextBox 29"/>
          <p:cNvSpPr txBox="1"/>
          <p:nvPr/>
        </p:nvSpPr>
        <p:spPr>
          <a:xfrm>
            <a:off x="9144000" y="4047153"/>
            <a:ext cx="3657599" cy="285847"/>
          </a:xfrm>
          <a:prstGeom prst="rect">
            <a:avLst/>
          </a:prstGeom>
        </p:spPr>
        <p:txBody>
          <a:bodyPr wrap="square" lIns="0" tIns="0" rIns="0" bIns="0" rtlCol="0" anchor="t">
            <a:spAutoFit/>
          </a:bodyPr>
          <a:lstStyle/>
          <a:p>
            <a:r>
              <a:rPr sz="1800">
                <a:solidFill>
                  <a:srgbClr val="231318"/>
                </a:solidFill>
                <a:latin typeface="Verdana"/>
              </a:rPr>
              <a:t>Large Startup Market</a:t>
            </a:r>
          </a:p>
        </p:txBody>
      </p:sp>
      <p:sp>
        <p:nvSpPr>
          <p:cNvPr id="30" name="TextBox 30"/>
          <p:cNvSpPr txBox="1"/>
          <p:nvPr/>
        </p:nvSpPr>
        <p:spPr>
          <a:xfrm>
            <a:off x="9136156" y="4627202"/>
            <a:ext cx="3708424" cy="243656"/>
          </a:xfrm>
          <a:prstGeom prst="rect">
            <a:avLst/>
          </a:prstGeom>
        </p:spPr>
        <p:txBody>
          <a:bodyPr wrap="square" lIns="0" tIns="0" rIns="0" bIns="0" rtlCol="0" anchor="t">
            <a:spAutoFit/>
          </a:bodyPr>
          <a:lstStyle/>
          <a:p>
            <a:r>
              <a:rPr sz="1600">
                <a:solidFill>
                  <a:srgbClr val="231318"/>
                </a:solidFill>
                <a:latin typeface="Calibri"/>
              </a:rPr>
              <a:t>Millions of startups globally seek funding annually, creating a massive potential user base for the platform.</a:t>
            </a:r>
          </a:p>
        </p:txBody>
      </p:sp>
      <p:sp>
        <p:nvSpPr>
          <p:cNvPr id="31" name="TextBox 31"/>
          <p:cNvSpPr txBox="1"/>
          <p:nvPr/>
        </p:nvSpPr>
        <p:spPr>
          <a:xfrm>
            <a:off x="13335000" y="4047153"/>
            <a:ext cx="3810000" cy="285847"/>
          </a:xfrm>
          <a:prstGeom prst="rect">
            <a:avLst/>
          </a:prstGeom>
        </p:spPr>
        <p:txBody>
          <a:bodyPr wrap="square" lIns="0" tIns="0" rIns="0" bIns="0" rtlCol="0" anchor="t">
            <a:spAutoFit/>
          </a:bodyPr>
          <a:lstStyle/>
          <a:p>
            <a:r>
              <a:rPr sz="1800">
                <a:solidFill>
                  <a:srgbClr val="231318"/>
                </a:solidFill>
                <a:latin typeface="Verdana"/>
              </a:rPr>
              <a:t>Demand for Efficiency</a:t>
            </a:r>
          </a:p>
        </p:txBody>
      </p:sp>
      <p:sp>
        <p:nvSpPr>
          <p:cNvPr id="32" name="TextBox 32"/>
          <p:cNvSpPr txBox="1"/>
          <p:nvPr/>
        </p:nvSpPr>
        <p:spPr>
          <a:xfrm>
            <a:off x="13384107" y="4577342"/>
            <a:ext cx="3343510" cy="243656"/>
          </a:xfrm>
          <a:prstGeom prst="rect">
            <a:avLst/>
          </a:prstGeom>
        </p:spPr>
        <p:txBody>
          <a:bodyPr lIns="0" tIns="0" rIns="0" bIns="0" rtlCol="0" anchor="t">
            <a:spAutoFit/>
          </a:bodyPr>
          <a:lstStyle/>
          <a:p>
            <a:r>
              <a:rPr sz="1600">
                <a:solidFill>
                  <a:srgbClr val="231318"/>
                </a:solidFill>
                <a:latin typeface="Calibri"/>
              </a:rPr>
              <a:t>Founders are constantly looking for ways to streamline fundraising, valuing time-saving tools and high-quality data.</a:t>
            </a:r>
          </a:p>
        </p:txBody>
      </p:sp>
      <p:grpSp>
        <p:nvGrpSpPr>
          <p:cNvPr id="33" name="Group 33"/>
          <p:cNvGrpSpPr/>
          <p:nvPr/>
        </p:nvGrpSpPr>
        <p:grpSpPr>
          <a:xfrm>
            <a:off x="0" y="9934194"/>
            <a:ext cx="18288000" cy="3086100"/>
            <a:chOff x="0" y="0"/>
            <a:chExt cx="4816593" cy="812800"/>
          </a:xfrm>
        </p:grpSpPr>
        <p:sp>
          <p:nvSpPr>
            <p:cNvPr id="34" name="Freeform 3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35" name="TextBox 3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36" name="Freeform 36"/>
          <p:cNvSpPr/>
          <p:nvPr/>
        </p:nvSpPr>
        <p:spPr>
          <a:xfrm>
            <a:off x="14755906" y="18856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37" name="Freeform 37"/>
          <p:cNvSpPr/>
          <p:nvPr/>
        </p:nvSpPr>
        <p:spPr>
          <a:xfrm flipH="1">
            <a:off x="-136822" y="1917901"/>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6" name="Group 6"/>
          <p:cNvGrpSpPr/>
          <p:nvPr/>
        </p:nvGrpSpPr>
        <p:grpSpPr>
          <a:xfrm>
            <a:off x="9913488" y="2675660"/>
            <a:ext cx="8123200" cy="4586671"/>
            <a:chOff x="0" y="0"/>
            <a:chExt cx="1260378" cy="623808"/>
          </a:xfrm>
        </p:grpSpPr>
        <p:sp>
          <p:nvSpPr>
            <p:cNvPr id="7" name="Freeform 7"/>
            <p:cNvSpPr/>
            <p:nvPr/>
          </p:nvSpPr>
          <p:spPr>
            <a:xfrm>
              <a:off x="0" y="0"/>
              <a:ext cx="1260378" cy="623808"/>
            </a:xfrm>
            <a:custGeom>
              <a:avLst/>
              <a:gdLst/>
              <a:ahLst/>
              <a:cxnLst/>
              <a:rect l="l" t="t" r="r" b="b"/>
              <a:pathLst>
                <a:path w="1260378" h="623808">
                  <a:moveTo>
                    <a:pt x="38827" y="0"/>
                  </a:moveTo>
                  <a:lnTo>
                    <a:pt x="1221551" y="0"/>
                  </a:lnTo>
                  <a:cubicBezTo>
                    <a:pt x="1231849" y="0"/>
                    <a:pt x="1241724" y="4091"/>
                    <a:pt x="1249006" y="11372"/>
                  </a:cubicBezTo>
                  <a:cubicBezTo>
                    <a:pt x="1256287" y="18654"/>
                    <a:pt x="1260378" y="28529"/>
                    <a:pt x="1260378" y="38827"/>
                  </a:cubicBezTo>
                  <a:lnTo>
                    <a:pt x="1260378" y="584981"/>
                  </a:lnTo>
                  <a:cubicBezTo>
                    <a:pt x="1260378" y="595278"/>
                    <a:pt x="1256287" y="605154"/>
                    <a:pt x="1249006" y="612436"/>
                  </a:cubicBezTo>
                  <a:cubicBezTo>
                    <a:pt x="1241724" y="619717"/>
                    <a:pt x="1231849" y="623808"/>
                    <a:pt x="1221551" y="623808"/>
                  </a:cubicBezTo>
                  <a:lnTo>
                    <a:pt x="38827" y="623808"/>
                  </a:lnTo>
                  <a:cubicBezTo>
                    <a:pt x="28529" y="623808"/>
                    <a:pt x="18654" y="619717"/>
                    <a:pt x="11372" y="612436"/>
                  </a:cubicBezTo>
                  <a:cubicBezTo>
                    <a:pt x="4091" y="605154"/>
                    <a:pt x="0" y="595278"/>
                    <a:pt x="0" y="584981"/>
                  </a:cubicBezTo>
                  <a:lnTo>
                    <a:pt x="0" y="38827"/>
                  </a:lnTo>
                  <a:cubicBezTo>
                    <a:pt x="0" y="28529"/>
                    <a:pt x="4091" y="18654"/>
                    <a:pt x="11372" y="11372"/>
                  </a:cubicBezTo>
                  <a:cubicBezTo>
                    <a:pt x="18654" y="4091"/>
                    <a:pt x="28529" y="0"/>
                    <a:pt x="38827" y="0"/>
                  </a:cubicBezTo>
                  <a:close/>
                </a:path>
              </a:pathLst>
            </a:custGeom>
            <a:solidFill>
              <a:srgbClr val="FFFBF7"/>
            </a:solidFill>
          </p:spPr>
        </p:sp>
        <p:sp>
          <p:nvSpPr>
            <p:cNvPr id="8" name="TextBox 8"/>
            <p:cNvSpPr txBox="1"/>
            <p:nvPr/>
          </p:nvSpPr>
          <p:spPr>
            <a:xfrm>
              <a:off x="0" y="-28575"/>
              <a:ext cx="1260378"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791817" y="6044806"/>
            <a:ext cx="8831301" cy="3287718"/>
            <a:chOff x="0" y="0"/>
            <a:chExt cx="8453473" cy="3147060"/>
          </a:xfrm>
        </p:grpSpPr>
        <p:sp>
          <p:nvSpPr>
            <p:cNvPr id="10" name="Freeform 10"/>
            <p:cNvSpPr/>
            <p:nvPr/>
          </p:nvSpPr>
          <p:spPr>
            <a:xfrm>
              <a:off x="0" y="0"/>
              <a:ext cx="8453472" cy="3147060"/>
            </a:xfrm>
            <a:custGeom>
              <a:avLst/>
              <a:gdLst/>
              <a:ahLst/>
              <a:cxnLst/>
              <a:rect l="l" t="t" r="r" b="b"/>
              <a:pathLst>
                <a:path w="8453472" h="3147060">
                  <a:moveTo>
                    <a:pt x="0" y="0"/>
                  </a:moveTo>
                  <a:lnTo>
                    <a:pt x="0" y="1967230"/>
                  </a:lnTo>
                  <a:lnTo>
                    <a:pt x="1748670" y="1967230"/>
                  </a:lnTo>
                  <a:lnTo>
                    <a:pt x="1748670" y="3147060"/>
                  </a:lnTo>
                  <a:lnTo>
                    <a:pt x="7578196" y="3147060"/>
                  </a:lnTo>
                  <a:lnTo>
                    <a:pt x="7578196" y="1179830"/>
                  </a:lnTo>
                  <a:lnTo>
                    <a:pt x="8453472" y="1179830"/>
                  </a:lnTo>
                  <a:lnTo>
                    <a:pt x="8453472" y="0"/>
                  </a:lnTo>
                  <a:close/>
                </a:path>
              </a:pathLst>
            </a:custGeom>
            <a:blipFill>
              <a:blip r:embed="rId4"/>
              <a:stretch>
                <a:fillRect t="-39482" b="-39482"/>
              </a:stretch>
            </a:blipFill>
          </p:spPr>
        </p:sp>
      </p:grpSp>
      <p:sp>
        <p:nvSpPr>
          <p:cNvPr id="11" name="TextBox 11"/>
          <p:cNvSpPr txBox="1"/>
          <p:nvPr/>
        </p:nvSpPr>
        <p:spPr>
          <a:xfrm>
            <a:off x="457200" y="1824290"/>
            <a:ext cx="10401300" cy="1077218"/>
          </a:xfrm>
          <a:prstGeom prst="rect">
            <a:avLst/>
          </a:prstGeom>
        </p:spPr>
        <p:txBody>
          <a:bodyPr wrap="square" lIns="0" tIns="0" rIns="0" bIns="0" rtlCol="0" anchor="t">
            <a:spAutoFit/>
          </a:bodyPr>
          <a:lstStyle/>
          <a:p>
            <a:pPr algn="l">
              <a:lnSpc>
                <a:spcPts val="8370"/>
              </a:lnSpc>
            </a:pPr>
            <a:r>
              <a:rPr lang="en-US" sz="9000">
                <a:solidFill>
                  <a:srgbClr val="231318"/>
                </a:solidFill>
                <a:latin typeface="Impact"/>
                <a:ea typeface="Impact"/>
                <a:cs typeface="Impact"/>
                <a:sym typeface="Impact"/>
              </a:rPr>
              <a:t>Business Model</a:t>
            </a:r>
            <a:endParaRPr lang="en-US" sz="9000" dirty="0">
              <a:solidFill>
                <a:srgbClr val="231318"/>
              </a:solidFill>
              <a:latin typeface="Impact"/>
              <a:ea typeface="Impact"/>
              <a:cs typeface="Impact"/>
              <a:sym typeface="Impact"/>
            </a:endParaRP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1" name="TextBox 21"/>
          <p:cNvSpPr txBox="1"/>
          <p:nvPr/>
        </p:nvSpPr>
        <p:spPr>
          <a:xfrm>
            <a:off x="10126988" y="3217976"/>
            <a:ext cx="7696200" cy="254557"/>
          </a:xfrm>
          <a:prstGeom prst="rect">
            <a:avLst/>
          </a:prstGeom>
        </p:spPr>
        <p:txBody>
          <a:bodyPr wrap="square" lIns="0" tIns="0" rIns="0" bIns="0" rtlCol="0" anchor="t">
            <a:spAutoFit/>
          </a:bodyPr>
          <a:lstStyle/>
          <a:p>
            <a:r>
              <a:rPr sz="2000">
                <a:solidFill>
                  <a:srgbClr val="231318"/>
                </a:solidFill>
                <a:latin typeface="Calibri"/>
              </a:rPr>
              <a:t>The platform operates on a subscription model. Users pay for access to the AI-powered investor search engine and the AI pitch deck generation tool.  This recurring revenue stream supports ongoing platform development and data maintenance, ensuring high-quality information and connections for users.  Premium features and tiered subscriptions will further optimize revenue.</a:t>
            </a:r>
          </a:p>
        </p:txBody>
      </p:sp>
      <p:sp>
        <p:nvSpPr>
          <p:cNvPr id="22" name="Freeform 22"/>
          <p:cNvSpPr/>
          <p:nvPr/>
        </p:nvSpPr>
        <p:spPr>
          <a:xfrm>
            <a:off x="14755906" y="761444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p/>
        </p:txBody>
      </p:sp>
      <p:grpSp>
        <p:nvGrpSpPr>
          <p:cNvPr id="23" name="Group 23"/>
          <p:cNvGrpSpPr/>
          <p:nvPr/>
        </p:nvGrpSpPr>
        <p:grpSpPr>
          <a:xfrm>
            <a:off x="0" y="9915525"/>
            <a:ext cx="18288000" cy="3086100"/>
            <a:chOff x="0" y="0"/>
            <a:chExt cx="4816593" cy="812800"/>
          </a:xfrm>
        </p:grpSpPr>
        <p:sp>
          <p:nvSpPr>
            <p:cNvPr id="24" name="Freeform 2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5" name="TextBox 2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105127"/>
            <a:ext cx="6997163" cy="2366010"/>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FINANCIAL PROJECTIONS</a:t>
            </a:r>
          </a:p>
        </p:txBody>
      </p:sp>
      <p:sp>
        <p:nvSpPr>
          <p:cNvPr id="4" name="TextBox 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5" name="TextBox 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6" name="TextBox 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7" name="TextBox 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8" name="TextBox 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9" name="TextBox 9"/>
          <p:cNvSpPr txBox="1"/>
          <p:nvPr/>
        </p:nvSpPr>
        <p:spPr>
          <a:xfrm>
            <a:off x="1028700" y="4453641"/>
            <a:ext cx="6409578"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0" name="TextBox 10"/>
          <p:cNvSpPr txBox="1"/>
          <p:nvPr/>
        </p:nvSpPr>
        <p:spPr>
          <a:xfrm>
            <a:off x="1028700"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Operational expenses</a:t>
            </a:r>
          </a:p>
        </p:txBody>
      </p:sp>
      <p:sp>
        <p:nvSpPr>
          <p:cNvPr id="11" name="TextBox 11"/>
          <p:cNvSpPr txBox="1"/>
          <p:nvPr/>
        </p:nvSpPr>
        <p:spPr>
          <a:xfrm>
            <a:off x="1028700"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sp>
        <p:nvSpPr>
          <p:cNvPr id="12" name="TextBox 12"/>
          <p:cNvSpPr txBox="1"/>
          <p:nvPr/>
        </p:nvSpPr>
        <p:spPr>
          <a:xfrm>
            <a:off x="4733894"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Marketing budgets</a:t>
            </a:r>
          </a:p>
        </p:txBody>
      </p:sp>
      <p:sp>
        <p:nvSpPr>
          <p:cNvPr id="13" name="TextBox 13"/>
          <p:cNvSpPr txBox="1"/>
          <p:nvPr/>
        </p:nvSpPr>
        <p:spPr>
          <a:xfrm>
            <a:off x="4733894"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pic>
        <p:nvPicPr>
          <p:cNvPr id="14" name="Picture 14"/>
          <p:cNvPicPr>
            <a:picLocks noChangeAspect="1"/>
          </p:cNvPicPr>
          <p:nvPr/>
        </p:nvPicPr>
        <p:blipFill>
          <a:blip r:embed="rId4"/>
          <a:stretch>
            <a:fillRect/>
          </a:stretch>
        </p:blipFill>
        <p:spPr>
          <a:xfrm>
            <a:off x="7710475" y="1179902"/>
            <a:ext cx="10416900" cy="8545465"/>
          </a:xfrm>
          <a:prstGeom prst="rect">
            <a:avLst/>
          </a:prstGeom>
        </p:spPr>
      </p:pic>
      <p:sp>
        <p:nvSpPr>
          <p:cNvPr id="15" name="Freeform 15"/>
          <p:cNvSpPr/>
          <p:nvPr/>
        </p:nvSpPr>
        <p:spPr>
          <a:xfrm flipH="1">
            <a:off x="-187164" y="823550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0" y="9960309"/>
            <a:ext cx="18288000" cy="3086100"/>
            <a:chOff x="0" y="0"/>
            <a:chExt cx="4816593" cy="812800"/>
          </a:xfrm>
        </p:grpSpPr>
        <p:sp>
          <p:nvSpPr>
            <p:cNvPr id="17" name="Freeform 1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8" name="TextBox 18"/>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07214" y="3699117"/>
            <a:ext cx="3720253" cy="37202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6704" b="-43389"/>
              </a:stretch>
            </a:blipFill>
          </p:spPr>
        </p:sp>
      </p:grpSp>
      <p:grpSp>
        <p:nvGrpSpPr>
          <p:cNvPr id="5" name="Group 5"/>
          <p:cNvGrpSpPr/>
          <p:nvPr/>
        </p:nvGrpSpPr>
        <p:grpSpPr>
          <a:xfrm>
            <a:off x="5324987" y="3699117"/>
            <a:ext cx="3720253" cy="37202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698" b="-47394"/>
              </a:stretch>
            </a:blipFill>
          </p:spPr>
        </p:sp>
      </p:grpSp>
      <p:grpSp>
        <p:nvGrpSpPr>
          <p:cNvPr id="7" name="Group 7"/>
          <p:cNvGrpSpPr/>
          <p:nvPr/>
        </p:nvGrpSpPr>
        <p:grpSpPr>
          <a:xfrm>
            <a:off x="9242760" y="3699117"/>
            <a:ext cx="3720253" cy="37202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50093"/>
              </a:stretch>
            </a:blipFill>
          </p:spPr>
        </p:sp>
      </p:grpSp>
      <p:grpSp>
        <p:nvGrpSpPr>
          <p:cNvPr id="9" name="Group 9"/>
          <p:cNvGrpSpPr/>
          <p:nvPr/>
        </p:nvGrpSpPr>
        <p:grpSpPr>
          <a:xfrm>
            <a:off x="13160533" y="3699117"/>
            <a:ext cx="3720253" cy="37202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5046" b="-25046"/>
              </a:stretch>
            </a:blipFill>
          </p:spPr>
        </p:sp>
      </p:grpSp>
      <p:sp>
        <p:nvSpPr>
          <p:cNvPr id="11" name="TextBox 11"/>
          <p:cNvSpPr txBox="1"/>
          <p:nvPr/>
        </p:nvSpPr>
        <p:spPr>
          <a:xfrm>
            <a:off x="5645418" y="2105127"/>
            <a:ext cx="6997163" cy="1308735"/>
          </a:xfrm>
          <a:prstGeom prst="rect">
            <a:avLst/>
          </a:prstGeom>
        </p:spPr>
        <p:txBody>
          <a:bodyPr lIns="0" tIns="0" rIns="0" bIns="0" rtlCol="0" anchor="t">
            <a:spAutoFit/>
          </a:bodyPr>
          <a:lstStyle/>
          <a:p>
            <a:pPr algn="ctr">
              <a:lnSpc>
                <a:spcPts val="8370"/>
              </a:lnSpc>
            </a:pPr>
            <a:r>
              <a:rPr lang="en-US" sz="9000">
                <a:solidFill>
                  <a:srgbClr val="231318"/>
                </a:solidFill>
                <a:latin typeface="Impact"/>
                <a:ea typeface="Impact"/>
                <a:cs typeface="Impact"/>
                <a:sym typeface="Impact"/>
              </a:rPr>
              <a:t>OUR TEAM</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7" name="TextBox 17"/>
          <p:cNvSpPr txBox="1"/>
          <p:nvPr/>
        </p:nvSpPr>
        <p:spPr>
          <a:xfrm>
            <a:off x="1756358"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Morgan Maxwell</a:t>
            </a:r>
          </a:p>
        </p:txBody>
      </p:sp>
      <p:sp>
        <p:nvSpPr>
          <p:cNvPr id="18" name="TextBox 18"/>
          <p:cNvSpPr txBox="1"/>
          <p:nvPr/>
        </p:nvSpPr>
        <p:spPr>
          <a:xfrm>
            <a:off x="2619872"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19" name="TextBox 19"/>
          <p:cNvSpPr txBox="1"/>
          <p:nvPr/>
        </p:nvSpPr>
        <p:spPr>
          <a:xfrm>
            <a:off x="5725922"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Olivia Wilson</a:t>
            </a:r>
          </a:p>
        </p:txBody>
      </p:sp>
      <p:sp>
        <p:nvSpPr>
          <p:cNvPr id="20" name="TextBox 20"/>
          <p:cNvSpPr txBox="1"/>
          <p:nvPr/>
        </p:nvSpPr>
        <p:spPr>
          <a:xfrm>
            <a:off x="6589436"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1" name="TextBox 21"/>
          <p:cNvSpPr txBox="1"/>
          <p:nvPr/>
        </p:nvSpPr>
        <p:spPr>
          <a:xfrm>
            <a:off x="9695486"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Neil Tran</a:t>
            </a:r>
          </a:p>
        </p:txBody>
      </p:sp>
      <p:sp>
        <p:nvSpPr>
          <p:cNvPr id="22" name="TextBox 22"/>
          <p:cNvSpPr txBox="1"/>
          <p:nvPr/>
        </p:nvSpPr>
        <p:spPr>
          <a:xfrm>
            <a:off x="10559001"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3" name="TextBox 23"/>
          <p:cNvSpPr txBox="1"/>
          <p:nvPr/>
        </p:nvSpPr>
        <p:spPr>
          <a:xfrm>
            <a:off x="13622303" y="7625319"/>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Chiaki Sato</a:t>
            </a:r>
          </a:p>
        </p:txBody>
      </p:sp>
      <p:sp>
        <p:nvSpPr>
          <p:cNvPr id="24" name="TextBox 24"/>
          <p:cNvSpPr txBox="1"/>
          <p:nvPr/>
        </p:nvSpPr>
        <p:spPr>
          <a:xfrm>
            <a:off x="14485818" y="8061183"/>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grpSp>
        <p:nvGrpSpPr>
          <p:cNvPr id="25" name="Group 25"/>
          <p:cNvGrpSpPr/>
          <p:nvPr/>
        </p:nvGrpSpPr>
        <p:grpSpPr>
          <a:xfrm>
            <a:off x="0" y="9960781"/>
            <a:ext cx="18288000" cy="3086100"/>
            <a:chOff x="0" y="0"/>
            <a:chExt cx="4816593" cy="812800"/>
          </a:xfrm>
        </p:grpSpPr>
        <p:sp>
          <p:nvSpPr>
            <p:cNvPr id="26" name="Freeform 2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7" name="TextBox 27"/>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8" name="Freeform 28"/>
          <p:cNvSpPr/>
          <p:nvPr/>
        </p:nvSpPr>
        <p:spPr>
          <a:xfrm flipH="1">
            <a:off x="-187164" y="2113980"/>
            <a:ext cx="3671433" cy="1243577"/>
          </a:xfrm>
          <a:custGeom>
            <a:avLst/>
            <a:gdLst/>
            <a:ahLst/>
            <a:cxnLst/>
            <a:rect l="l" t="t" r="r" b="b"/>
            <a:pathLst>
              <a:path w="3671433" h="1243577">
                <a:moveTo>
                  <a:pt x="3671433" y="0"/>
                </a:moveTo>
                <a:lnTo>
                  <a:pt x="0" y="0"/>
                </a:lnTo>
                <a:lnTo>
                  <a:pt x="0" y="1243578"/>
                </a:lnTo>
                <a:lnTo>
                  <a:pt x="3671433" y="1243578"/>
                </a:lnTo>
                <a:lnTo>
                  <a:pt x="367143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4755906" y="8382374"/>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4777880"/>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9144000" y="5550406"/>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9144000" y="6322931"/>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9144000" y="7095457"/>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nvGrpSpPr>
          <p:cNvPr id="7" name="Group 7"/>
          <p:cNvGrpSpPr/>
          <p:nvPr/>
        </p:nvGrpSpPr>
        <p:grpSpPr>
          <a:xfrm>
            <a:off x="1028700" y="1918616"/>
            <a:ext cx="7379639" cy="7339684"/>
            <a:chOff x="0" y="0"/>
            <a:chExt cx="5602166" cy="5571835"/>
          </a:xfrm>
        </p:grpSpPr>
        <p:sp>
          <p:nvSpPr>
            <p:cNvPr id="8" name="Freeform 8"/>
            <p:cNvSpPr/>
            <p:nvPr/>
          </p:nvSpPr>
          <p:spPr>
            <a:xfrm>
              <a:off x="0" y="0"/>
              <a:ext cx="5602166" cy="5571835"/>
            </a:xfrm>
            <a:custGeom>
              <a:avLst/>
              <a:gdLst/>
              <a:ahLst/>
              <a:cxnLst/>
              <a:rect l="l" t="t" r="r" b="b"/>
              <a:pathLst>
                <a:path w="5602166" h="5571835">
                  <a:moveTo>
                    <a:pt x="5602166" y="0"/>
                  </a:moveTo>
                  <a:lnTo>
                    <a:pt x="5602166" y="5571835"/>
                  </a:lnTo>
                  <a:lnTo>
                    <a:pt x="1120433" y="5571835"/>
                  </a:lnTo>
                  <a:lnTo>
                    <a:pt x="1120433" y="1392959"/>
                  </a:lnTo>
                  <a:lnTo>
                    <a:pt x="0" y="1392959"/>
                  </a:lnTo>
                  <a:lnTo>
                    <a:pt x="0" y="0"/>
                  </a:lnTo>
                  <a:lnTo>
                    <a:pt x="5602166" y="0"/>
                  </a:lnTo>
                  <a:close/>
                </a:path>
              </a:pathLst>
            </a:custGeom>
            <a:blipFill>
              <a:blip r:embed="rId12"/>
              <a:stretch>
                <a:fillRect l="-17227" r="-32053"/>
              </a:stretch>
            </a:blipFill>
          </p:spPr>
        </p:sp>
      </p:grpSp>
      <p:sp>
        <p:nvSpPr>
          <p:cNvPr id="9" name="TextBox 9"/>
          <p:cNvSpPr txBox="1"/>
          <p:nvPr/>
        </p:nvSpPr>
        <p:spPr>
          <a:xfrm>
            <a:off x="9144000" y="3197592"/>
            <a:ext cx="5412805" cy="1308735"/>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CONTACT US</a:t>
            </a:r>
          </a:p>
        </p:txBody>
      </p:sp>
      <p:sp>
        <p:nvSpPr>
          <p:cNvPr id="10" name="TextBox 1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1" name="TextBox 1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2" name="TextBox 1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3" name="TextBox 1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4" name="TextBox 1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5" name="TextBox 15"/>
          <p:cNvSpPr txBox="1"/>
          <p:nvPr/>
        </p:nvSpPr>
        <p:spPr>
          <a:xfrm>
            <a:off x="9982084" y="4747839"/>
            <a:ext cx="459562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+123-456-7890</a:t>
            </a:r>
          </a:p>
        </p:txBody>
      </p:sp>
      <p:sp>
        <p:nvSpPr>
          <p:cNvPr id="16" name="TextBox 16"/>
          <p:cNvSpPr txBox="1"/>
          <p:nvPr/>
        </p:nvSpPr>
        <p:spPr>
          <a:xfrm>
            <a:off x="9982084" y="5520365"/>
            <a:ext cx="5294203"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WWW.REALLYGREATSITE.COM</a:t>
            </a:r>
          </a:p>
        </p:txBody>
      </p:sp>
      <p:sp>
        <p:nvSpPr>
          <p:cNvPr id="17" name="TextBox 17"/>
          <p:cNvSpPr txBox="1"/>
          <p:nvPr/>
        </p:nvSpPr>
        <p:spPr>
          <a:xfrm>
            <a:off x="9982084" y="6301712"/>
            <a:ext cx="5942495"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HELLO@REALLYGREATSITE.COM</a:t>
            </a:r>
          </a:p>
        </p:txBody>
      </p:sp>
      <p:sp>
        <p:nvSpPr>
          <p:cNvPr id="18" name="TextBox 18"/>
          <p:cNvSpPr txBox="1"/>
          <p:nvPr/>
        </p:nvSpPr>
        <p:spPr>
          <a:xfrm>
            <a:off x="9982084" y="7088786"/>
            <a:ext cx="701383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 ANYWHERE ST., ANY CITY, ST 12345</a:t>
            </a:r>
          </a:p>
        </p:txBody>
      </p:sp>
      <p:grpSp>
        <p:nvGrpSpPr>
          <p:cNvPr id="19" name="Group 19"/>
          <p:cNvGrpSpPr/>
          <p:nvPr/>
        </p:nvGrpSpPr>
        <p:grpSpPr>
          <a:xfrm>
            <a:off x="0" y="9921059"/>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1" name="TextBox 21"/>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2" name="Freeform 22"/>
          <p:cNvSpPr/>
          <p:nvPr/>
        </p:nvSpPr>
        <p:spPr>
          <a:xfrm>
            <a:off x="15081495" y="1896865"/>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459</Words>
  <Application>Microsoft Office PowerPoint</Application>
  <PresentationFormat>Custom</PresentationFormat>
  <Paragraphs>101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Medium</vt:lpstr>
      <vt:lpstr>Calibri</vt:lpstr>
      <vt:lpstr>Arial</vt:lpstr>
      <vt:lpstr>Poppins Bold</vt:lpstr>
      <vt:lpstr>Impact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Geometric Pitch Deck Presentation</dc:title>
  <cp:lastModifiedBy>santhoshmrs2004@outlook.com</cp:lastModifiedBy>
  <cp:revision>7</cp:revision>
  <dcterms:created xsi:type="dcterms:W3CDTF">2006-08-16T00:00:00Z</dcterms:created>
  <dcterms:modified xsi:type="dcterms:W3CDTF">2024-11-29T06:42:12Z</dcterms:modified>
  <dc:identifier>DAGXrXYsg1U</dc:identifier>
</cp:coreProperties>
</file>